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8"/>
  </p:handoutMasterIdLst>
  <p:sldIdLst>
    <p:sldId id="271" r:id="rId2"/>
    <p:sldId id="256" r:id="rId3"/>
    <p:sldId id="258" r:id="rId4"/>
    <p:sldId id="263" r:id="rId5"/>
    <p:sldId id="264" r:id="rId6"/>
    <p:sldId id="257" r:id="rId7"/>
    <p:sldId id="259" r:id="rId8"/>
    <p:sldId id="267" r:id="rId9"/>
    <p:sldId id="269" r:id="rId10"/>
    <p:sldId id="260" r:id="rId11"/>
    <p:sldId id="265" r:id="rId12"/>
    <p:sldId id="262" r:id="rId13"/>
    <p:sldId id="266" r:id="rId14"/>
    <p:sldId id="270" r:id="rId15"/>
    <p:sldId id="261" r:id="rId16"/>
    <p:sldId id="268"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444608E-2C67-41E5-8F04-9D826D3F32EA}" type="datetimeFigureOut">
              <a:rPr lang="en-US" smtClean="0"/>
              <a:pPr/>
              <a:t>01-Aug-19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BEC1816-A6B4-4EDB-967B-8FA251E388E5}"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CF692B3-E241-4413-BF23-34AFB725DE3F}" type="datetimeFigureOut">
              <a:rPr lang="en-US" smtClean="0"/>
              <a:pPr/>
              <a:t>01-Aug-19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430A9E-AEDF-409E-B512-697B001B067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F692B3-E241-4413-BF23-34AFB725DE3F}" type="datetimeFigureOut">
              <a:rPr lang="en-US" smtClean="0"/>
              <a:pPr/>
              <a:t>01-Aug-19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430A9E-AEDF-409E-B512-697B001B067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F692B3-E241-4413-BF23-34AFB725DE3F}" type="datetimeFigureOut">
              <a:rPr lang="en-US" smtClean="0"/>
              <a:pPr/>
              <a:t>01-Aug-19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430A9E-AEDF-409E-B512-697B001B067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F692B3-E241-4413-BF23-34AFB725DE3F}" type="datetimeFigureOut">
              <a:rPr lang="en-US" smtClean="0"/>
              <a:pPr/>
              <a:t>01-Aug-19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430A9E-AEDF-409E-B512-697B001B067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CF692B3-E241-4413-BF23-34AFB725DE3F}" type="datetimeFigureOut">
              <a:rPr lang="en-US" smtClean="0"/>
              <a:pPr/>
              <a:t>01-Aug-19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430A9E-AEDF-409E-B512-697B001B067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CF692B3-E241-4413-BF23-34AFB725DE3F}" type="datetimeFigureOut">
              <a:rPr lang="en-US" smtClean="0"/>
              <a:pPr/>
              <a:t>01-Aug-19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430A9E-AEDF-409E-B512-697B001B067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CF692B3-E241-4413-BF23-34AFB725DE3F}" type="datetimeFigureOut">
              <a:rPr lang="en-US" smtClean="0"/>
              <a:pPr/>
              <a:t>01-Aug-19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430A9E-AEDF-409E-B512-697B001B067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CF692B3-E241-4413-BF23-34AFB725DE3F}" type="datetimeFigureOut">
              <a:rPr lang="en-US" smtClean="0"/>
              <a:pPr/>
              <a:t>01-Aug-19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430A9E-AEDF-409E-B512-697B001B067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F692B3-E241-4413-BF23-34AFB725DE3F}" type="datetimeFigureOut">
              <a:rPr lang="en-US" smtClean="0"/>
              <a:pPr/>
              <a:t>01-Aug-19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430A9E-AEDF-409E-B512-697B001B067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F692B3-E241-4413-BF23-34AFB725DE3F}" type="datetimeFigureOut">
              <a:rPr lang="en-US" smtClean="0"/>
              <a:pPr/>
              <a:t>01-Aug-19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430A9E-AEDF-409E-B512-697B001B067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F692B3-E241-4413-BF23-34AFB725DE3F}" type="datetimeFigureOut">
              <a:rPr lang="en-US" smtClean="0"/>
              <a:pPr/>
              <a:t>01-Aug-19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430A9E-AEDF-409E-B512-697B001B067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F692B3-E241-4413-BF23-34AFB725DE3F}" type="datetimeFigureOut">
              <a:rPr lang="en-US" smtClean="0"/>
              <a:pPr/>
              <a:t>01-Aug-19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430A9E-AEDF-409E-B512-697B001B067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85800"/>
            <a:ext cx="9144000" cy="4525963"/>
          </a:xfrm>
        </p:spPr>
        <p:txBody>
          <a:bodyPr>
            <a:normAutofit lnSpcReduction="10000"/>
          </a:bodyPr>
          <a:lstStyle/>
          <a:p>
            <a:pPr algn="ctr">
              <a:buNone/>
            </a:pPr>
            <a:endParaRPr lang="en-US"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lgn="ctr">
              <a:buNone/>
            </a:pPr>
            <a:endParaRPr lang="en-US"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lgn="ctr">
              <a:buNone/>
            </a:pPr>
            <a:r>
              <a:rPr lang="en-US" sz="60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 pitchFamily="2" charset="0"/>
                <a:cs typeface="Nikosh" pitchFamily="2" charset="0"/>
              </a:rPr>
              <a:t>ডাঃ</a:t>
            </a:r>
            <a:r>
              <a:rPr lang="en-US" sz="6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 pitchFamily="2" charset="0"/>
                <a:cs typeface="Nikosh" pitchFamily="2" charset="0"/>
              </a:rPr>
              <a:t> </a:t>
            </a:r>
            <a:r>
              <a:rPr lang="en-US" sz="60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 pitchFamily="2" charset="0"/>
                <a:cs typeface="Nikosh" pitchFamily="2" charset="0"/>
              </a:rPr>
              <a:t>মোঃ</a:t>
            </a:r>
            <a:r>
              <a:rPr lang="en-US" sz="6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 pitchFamily="2" charset="0"/>
                <a:cs typeface="Nikosh" pitchFamily="2" charset="0"/>
              </a:rPr>
              <a:t> </a:t>
            </a:r>
            <a:r>
              <a:rPr lang="en-US" sz="60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 pitchFamily="2" charset="0"/>
                <a:cs typeface="Nikosh" pitchFamily="2" charset="0"/>
              </a:rPr>
              <a:t>কামরুজ্জামান</a:t>
            </a:r>
            <a:r>
              <a:rPr lang="en-US" sz="6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 pitchFamily="2" charset="0"/>
                <a:cs typeface="Nikosh" pitchFamily="2" charset="0"/>
              </a:rPr>
              <a:t> </a:t>
            </a:r>
            <a:r>
              <a:rPr lang="en-US" sz="60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 pitchFamily="2" charset="0"/>
                <a:cs typeface="Nikosh" pitchFamily="2" charset="0"/>
              </a:rPr>
              <a:t>ইবনে</a:t>
            </a:r>
            <a:r>
              <a:rPr lang="en-US" sz="6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 pitchFamily="2" charset="0"/>
                <a:cs typeface="Nikosh" pitchFamily="2" charset="0"/>
              </a:rPr>
              <a:t> </a:t>
            </a:r>
            <a:r>
              <a:rPr lang="en-US" sz="60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 pitchFamily="2" charset="0"/>
                <a:cs typeface="Nikosh" pitchFamily="2" charset="0"/>
              </a:rPr>
              <a:t>তাজ</a:t>
            </a:r>
            <a:r>
              <a:rPr lang="en-US" sz="6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 pitchFamily="2" charset="0"/>
                <a:cs typeface="Nikosh" pitchFamily="2" charset="0"/>
              </a:rPr>
              <a:t> </a:t>
            </a:r>
          </a:p>
          <a:p>
            <a:pPr algn="ctr">
              <a:buNone/>
            </a:pPr>
            <a:r>
              <a:rPr lang="en-US" sz="60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 pitchFamily="2" charset="0"/>
                <a:cs typeface="Nikosh" pitchFamily="2" charset="0"/>
              </a:rPr>
              <a:t>প্রধান</a:t>
            </a:r>
            <a:r>
              <a:rPr lang="en-US" sz="6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 pitchFamily="2" charset="0"/>
                <a:cs typeface="Nikosh" pitchFamily="2" charset="0"/>
              </a:rPr>
              <a:t> </a:t>
            </a:r>
            <a:r>
              <a:rPr lang="en-US" sz="60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 pitchFamily="2" charset="0"/>
                <a:cs typeface="Nikosh" pitchFamily="2" charset="0"/>
              </a:rPr>
              <a:t>স্বাস্থ্য</a:t>
            </a:r>
            <a:r>
              <a:rPr lang="en-US" sz="6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 pitchFamily="2" charset="0"/>
                <a:cs typeface="Nikosh" pitchFamily="2" charset="0"/>
              </a:rPr>
              <a:t> </a:t>
            </a:r>
            <a:r>
              <a:rPr lang="en-US" sz="60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 pitchFamily="2" charset="0"/>
                <a:cs typeface="Nikosh" pitchFamily="2" charset="0"/>
              </a:rPr>
              <a:t>কর্মকর্তা</a:t>
            </a:r>
            <a:r>
              <a:rPr lang="en-US" sz="6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 pitchFamily="2" charset="0"/>
                <a:cs typeface="Nikosh" pitchFamily="2" charset="0"/>
              </a:rPr>
              <a:t> </a:t>
            </a:r>
          </a:p>
          <a:p>
            <a:pPr algn="ctr">
              <a:buNone/>
            </a:pPr>
            <a:r>
              <a:rPr lang="en-US" sz="60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 pitchFamily="2" charset="0"/>
                <a:cs typeface="Nikosh" pitchFamily="2" charset="0"/>
              </a:rPr>
              <a:t>রংপুর</a:t>
            </a:r>
            <a:r>
              <a:rPr lang="en-US" sz="6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 pitchFamily="2" charset="0"/>
                <a:cs typeface="Nikosh" pitchFamily="2" charset="0"/>
              </a:rPr>
              <a:t> </a:t>
            </a:r>
            <a:r>
              <a:rPr lang="en-US" sz="60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 pitchFamily="2" charset="0"/>
                <a:cs typeface="Nikosh" pitchFamily="2" charset="0"/>
              </a:rPr>
              <a:t>সিটি</a:t>
            </a:r>
            <a:r>
              <a:rPr lang="en-US" sz="6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 pitchFamily="2" charset="0"/>
                <a:cs typeface="Nikosh" pitchFamily="2" charset="0"/>
              </a:rPr>
              <a:t> </a:t>
            </a:r>
            <a:r>
              <a:rPr lang="en-US" sz="60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 pitchFamily="2" charset="0"/>
                <a:cs typeface="Nikosh" pitchFamily="2" charset="0"/>
              </a:rPr>
              <a:t>কর্পোরেশন</a:t>
            </a:r>
            <a:r>
              <a:rPr lang="en-US" sz="6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 pitchFamily="2" charset="0"/>
                <a:cs typeface="Nikosh" pitchFamily="2" charset="0"/>
              </a:rPr>
              <a:t> </a:t>
            </a:r>
            <a:endParaRPr lang="en-US" sz="6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 pitchFamily="2" charset="0"/>
              <a:cs typeface="Nikosh" pitchFamily="2"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096000"/>
          </a:xfrm>
        </p:spPr>
        <p:txBody>
          <a:bodyPr>
            <a:normAutofit/>
          </a:bodyPr>
          <a:lstStyle/>
          <a:p>
            <a:pPr>
              <a:buFont typeface="Wingdings" pitchFamily="2" charset="2"/>
              <a:buChar char="q"/>
            </a:pPr>
            <a:r>
              <a:rPr lang="as-IN" sz="2800" dirty="0" smtClean="0"/>
              <a:t>এডিস মশা সাধারণত সকালে ও সন্ধ্যায় কামড়ায়। তবে অন্য কোনো সময়ও কামড়াতে পারে। তাই দিনের বেলা শরীরে ভালোভাবে কাপড় ঢেকে বের হতে হবে, প্রয়োজনে মসকুইটো রিপেলেন্ট ব্যবহার করা যেতে পারে। ঘরের দরজা-জানালায় নেট লাগাতে হবে। </a:t>
            </a:r>
            <a:r>
              <a:rPr lang="en-US" sz="2800" dirty="0" smtClean="0"/>
              <a:t/>
            </a:r>
            <a:br>
              <a:rPr lang="en-US" sz="2800" dirty="0" smtClean="0"/>
            </a:br>
            <a:endParaRPr lang="en-US" sz="2800" dirty="0" smtClean="0"/>
          </a:p>
          <a:p>
            <a:pPr>
              <a:buFont typeface="Wingdings" pitchFamily="2" charset="2"/>
              <a:buChar char="q"/>
            </a:pPr>
            <a:r>
              <a:rPr lang="as-IN" sz="3000" dirty="0"/>
              <a:t> বাচ্চাদের যারা স্কুলে যায়, তাদের হাফ প্যান্ট না পরিয়ে ফুল প্যান্ট পরিয়ে স্কুলে পাঠাতে </a:t>
            </a:r>
            <a:r>
              <a:rPr lang="as-IN" sz="3000" dirty="0" smtClean="0"/>
              <a:t>হবে</a:t>
            </a:r>
            <a:r>
              <a:rPr lang="en-US" sz="3000" dirty="0" smtClean="0"/>
              <a:t>।</a:t>
            </a:r>
          </a:p>
          <a:p>
            <a:pPr>
              <a:buNone/>
            </a:pPr>
            <a:endParaRPr lang="en-US" sz="3000" dirty="0"/>
          </a:p>
          <a:p>
            <a:pPr>
              <a:buFont typeface="Wingdings" pitchFamily="2" charset="2"/>
              <a:buChar char="q"/>
            </a:pPr>
            <a:r>
              <a:rPr lang="as-IN" sz="3000" dirty="0"/>
              <a:t> মশা নিধনের স্প্রে, কয়েল, ম্যাট ব্যবহারের সঙ্গে সঙ্গে মশার কামড় থেকে বাঁচার জন্য দিনে ও রাতে মশারি ব্যবহার করতে </a:t>
            </a:r>
            <a:r>
              <a:rPr lang="as-IN" sz="3000" dirty="0" smtClean="0"/>
              <a:t>হবে।</a:t>
            </a:r>
            <a:endParaRPr lang="en-US" sz="3000" dirty="0"/>
          </a:p>
          <a:p>
            <a:pPr>
              <a:buFont typeface="Wingdings" pitchFamily="2" charset="2"/>
              <a:buChar char="q"/>
            </a:pP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64163"/>
          </a:xfrm>
        </p:spPr>
        <p:txBody>
          <a:bodyPr>
            <a:normAutofit fontScale="92500"/>
          </a:bodyPr>
          <a:lstStyle/>
          <a:p>
            <a:pPr>
              <a:buFont typeface="Wingdings" pitchFamily="2" charset="2"/>
              <a:buChar char="q"/>
            </a:pPr>
            <a:r>
              <a:rPr lang="as-IN" dirty="0" smtClean="0"/>
              <a:t>ডেঙ্গু আক্রান্ত রোগী</a:t>
            </a:r>
            <a:r>
              <a:rPr lang="en-US" dirty="0" smtClean="0"/>
              <a:t> </a:t>
            </a:r>
            <a:r>
              <a:rPr lang="as-IN" dirty="0" smtClean="0"/>
              <a:t>দিনের বেলায় মশারি টাঙ্গিয়ে অথবা কয়েল জ্বালিয়ে ঘুমাতে হবে।</a:t>
            </a:r>
            <a:endParaRPr lang="en-US" dirty="0" smtClean="0"/>
          </a:p>
          <a:p>
            <a:pPr>
              <a:buFont typeface="Wingdings" pitchFamily="2" charset="2"/>
              <a:buChar char="q"/>
            </a:pPr>
            <a:endParaRPr lang="en-US" dirty="0" smtClean="0"/>
          </a:p>
          <a:p>
            <a:pPr>
              <a:buFont typeface="Wingdings" pitchFamily="2" charset="2"/>
              <a:buChar char="q"/>
            </a:pPr>
            <a:r>
              <a:rPr lang="as-IN" dirty="0" smtClean="0"/>
              <a:t>কে অবশ্যই সব সময় মশারির মধ্যে রাখতে হবে, যাতে করে কোনো মশা কামড়াতে না পারে।  </a:t>
            </a:r>
            <a:endParaRPr lang="en-US" dirty="0" smtClean="0"/>
          </a:p>
          <a:p>
            <a:pPr>
              <a:buNone/>
            </a:pPr>
            <a:endParaRPr lang="as-IN" dirty="0" smtClean="0"/>
          </a:p>
          <a:p>
            <a:pPr>
              <a:buFont typeface="Wingdings" pitchFamily="2" charset="2"/>
              <a:buChar char="q"/>
            </a:pPr>
            <a:r>
              <a:rPr lang="en-US" dirty="0" smtClean="0"/>
              <a:t> </a:t>
            </a:r>
            <a:r>
              <a:rPr lang="as-IN" dirty="0" smtClean="0"/>
              <a:t>ডেঙ্গু জ্বরের মশাটি এদেশে আগেও ছিল, এখনো আছে, মশা প্রজননের এবং বংশবৃদ্ধির পরিবেশও আছে। তাই একমাত্র সচেতনতা ও প্রতিরোধের মাধ্যমেই এর হাত থেকে বাঁচা সম্ভব। </a:t>
            </a:r>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সিটি</a:t>
            </a:r>
            <a:r>
              <a:rPr lang="en-US" dirty="0" smtClean="0"/>
              <a:t> </a:t>
            </a:r>
            <a:r>
              <a:rPr lang="en-US" dirty="0" err="1" smtClean="0"/>
              <a:t>কর্পোরেশন</a:t>
            </a:r>
            <a:r>
              <a:rPr lang="en-US" dirty="0" smtClean="0"/>
              <a:t> </a:t>
            </a:r>
            <a:r>
              <a:rPr lang="en-US" dirty="0" err="1" smtClean="0"/>
              <a:t>এর</a:t>
            </a:r>
            <a:r>
              <a:rPr lang="en-US" dirty="0" smtClean="0"/>
              <a:t> </a:t>
            </a:r>
            <a:r>
              <a:rPr lang="en-US" dirty="0" err="1" smtClean="0"/>
              <a:t>কার্যক্রম</a:t>
            </a:r>
            <a:endParaRPr lang="en-US" dirty="0"/>
          </a:p>
        </p:txBody>
      </p:sp>
      <p:pic>
        <p:nvPicPr>
          <p:cNvPr id="3074" name="Picture 2"/>
          <p:cNvPicPr>
            <a:picLocks noGrp="1" noChangeAspect="1" noChangeArrowheads="1"/>
          </p:cNvPicPr>
          <p:nvPr>
            <p:ph idx="1"/>
          </p:nvPr>
        </p:nvPicPr>
        <p:blipFill>
          <a:blip r:embed="rId2"/>
          <a:srcRect/>
          <a:stretch>
            <a:fillRect/>
          </a:stretch>
        </p:blipFill>
        <p:spPr bwMode="auto">
          <a:xfrm>
            <a:off x="457200" y="1828800"/>
            <a:ext cx="8229600" cy="4800600"/>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E:\Dextope 31.05.2018\Desktop\DD.jpg"/>
          <p:cNvPicPr>
            <a:picLocks noGrp="1" noChangeAspect="1" noChangeArrowheads="1"/>
          </p:cNvPicPr>
          <p:nvPr>
            <p:ph idx="1"/>
          </p:nvPr>
        </p:nvPicPr>
        <p:blipFill>
          <a:blip r:embed="rId2"/>
          <a:srcRect/>
          <a:stretch>
            <a:fillRect/>
          </a:stretch>
        </p:blipFill>
        <p:spPr bwMode="auto">
          <a:xfrm>
            <a:off x="533400" y="762000"/>
            <a:ext cx="3810000" cy="5105400"/>
          </a:xfrm>
          <a:prstGeom prst="rect">
            <a:avLst/>
          </a:prstGeom>
          <a:noFill/>
        </p:spPr>
      </p:pic>
      <p:pic>
        <p:nvPicPr>
          <p:cNvPr id="4099" name="Picture 3"/>
          <p:cNvPicPr>
            <a:picLocks noChangeAspect="1" noChangeArrowheads="1"/>
          </p:cNvPicPr>
          <p:nvPr/>
        </p:nvPicPr>
        <p:blipFill>
          <a:blip r:embed="rId3"/>
          <a:srcRect/>
          <a:stretch>
            <a:fillRect/>
          </a:stretch>
        </p:blipFill>
        <p:spPr bwMode="auto">
          <a:xfrm>
            <a:off x="5029200" y="762000"/>
            <a:ext cx="3733800" cy="5105400"/>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Font typeface="Wingdings" pitchFamily="2" charset="2"/>
              <a:buChar char="q"/>
            </a:pPr>
            <a:r>
              <a:rPr lang="en-US" dirty="0" smtClean="0"/>
              <a:t> </a:t>
            </a:r>
            <a:r>
              <a:rPr lang="en-US" dirty="0" err="1" smtClean="0"/>
              <a:t>জনসচেতনতা</a:t>
            </a:r>
            <a:r>
              <a:rPr lang="en-US" dirty="0" smtClean="0"/>
              <a:t> </a:t>
            </a:r>
            <a:r>
              <a:rPr lang="en-US" dirty="0" err="1" smtClean="0"/>
              <a:t>বাড়াতে</a:t>
            </a:r>
            <a:r>
              <a:rPr lang="en-US" dirty="0" smtClean="0"/>
              <a:t> </a:t>
            </a:r>
            <a:r>
              <a:rPr lang="en-US" dirty="0" err="1" smtClean="0"/>
              <a:t>কেবল</a:t>
            </a:r>
            <a:r>
              <a:rPr lang="en-US" dirty="0" smtClean="0"/>
              <a:t> </a:t>
            </a:r>
            <a:r>
              <a:rPr lang="en-US" dirty="0" err="1" smtClean="0"/>
              <a:t>টিভিতে</a:t>
            </a:r>
            <a:r>
              <a:rPr lang="en-US" dirty="0" smtClean="0"/>
              <a:t> </a:t>
            </a:r>
            <a:r>
              <a:rPr lang="en-US" dirty="0" err="1" smtClean="0"/>
              <a:t>প্রচার</a:t>
            </a:r>
            <a:r>
              <a:rPr lang="en-US" dirty="0" smtClean="0"/>
              <a:t>।</a:t>
            </a:r>
          </a:p>
          <a:p>
            <a:pPr>
              <a:buFont typeface="Wingdings" pitchFamily="2" charset="2"/>
              <a:buChar char="q"/>
            </a:pPr>
            <a:r>
              <a:rPr lang="en-US" dirty="0"/>
              <a:t> </a:t>
            </a:r>
            <a:r>
              <a:rPr lang="en-US" dirty="0" err="1" smtClean="0"/>
              <a:t>বিভিন্ন</a:t>
            </a:r>
            <a:r>
              <a:rPr lang="en-US" dirty="0" smtClean="0"/>
              <a:t> </a:t>
            </a:r>
            <a:r>
              <a:rPr lang="en-US" dirty="0" err="1" smtClean="0"/>
              <a:t>গুরুত্বপূর্ণ</a:t>
            </a:r>
            <a:r>
              <a:rPr lang="en-US" dirty="0" smtClean="0"/>
              <a:t> </a:t>
            </a:r>
            <a:r>
              <a:rPr lang="en-US" dirty="0"/>
              <a:t> </a:t>
            </a:r>
            <a:r>
              <a:rPr lang="en-US" dirty="0" err="1" smtClean="0"/>
              <a:t>স্থানে</a:t>
            </a:r>
            <a:r>
              <a:rPr lang="en-US" dirty="0" smtClean="0"/>
              <a:t> </a:t>
            </a:r>
            <a:r>
              <a:rPr lang="en-US" dirty="0" err="1" smtClean="0"/>
              <a:t>ব্যানার</a:t>
            </a:r>
            <a:r>
              <a:rPr lang="en-US" dirty="0" smtClean="0"/>
              <a:t> </a:t>
            </a:r>
            <a:r>
              <a:rPr lang="en-US" dirty="0" err="1" smtClean="0"/>
              <a:t>টানানো</a:t>
            </a:r>
            <a:r>
              <a:rPr lang="en-US" dirty="0" smtClean="0"/>
              <a:t>।</a:t>
            </a:r>
          </a:p>
          <a:p>
            <a:pPr>
              <a:buFont typeface="Wingdings" pitchFamily="2" charset="2"/>
              <a:buChar char="q"/>
            </a:pPr>
            <a:r>
              <a:rPr lang="en-US" dirty="0" smtClean="0"/>
              <a:t> </a:t>
            </a:r>
            <a:r>
              <a:rPr lang="en-US" dirty="0" err="1" smtClean="0"/>
              <a:t>লিফলেট</a:t>
            </a:r>
            <a:r>
              <a:rPr lang="en-US" dirty="0" smtClean="0"/>
              <a:t> </a:t>
            </a:r>
            <a:r>
              <a:rPr lang="en-US" dirty="0" err="1" smtClean="0"/>
              <a:t>বিতরন</a:t>
            </a:r>
            <a:r>
              <a:rPr lang="en-US" dirty="0" smtClean="0"/>
              <a:t>।</a:t>
            </a:r>
          </a:p>
          <a:p>
            <a:pPr>
              <a:buFont typeface="Wingdings" pitchFamily="2" charset="2"/>
              <a:buChar char="q"/>
            </a:pPr>
            <a:r>
              <a:rPr lang="en-US" dirty="0"/>
              <a:t> </a:t>
            </a:r>
            <a:r>
              <a:rPr lang="en-US" dirty="0" err="1" smtClean="0"/>
              <a:t>মাইকিং</a:t>
            </a:r>
            <a:r>
              <a:rPr lang="en-US" dirty="0" smtClean="0"/>
              <a:t>।</a:t>
            </a:r>
          </a:p>
          <a:p>
            <a:pPr>
              <a:buFont typeface="Wingdings" pitchFamily="2" charset="2"/>
              <a:buChar char="q"/>
            </a:pPr>
            <a:r>
              <a:rPr lang="en-US" dirty="0"/>
              <a:t> </a:t>
            </a:r>
            <a:r>
              <a:rPr lang="en-US" dirty="0" err="1" smtClean="0"/>
              <a:t>রোভার</a:t>
            </a:r>
            <a:r>
              <a:rPr lang="en-US" dirty="0" smtClean="0"/>
              <a:t> </a:t>
            </a:r>
            <a:r>
              <a:rPr lang="en-US" dirty="0" err="1" smtClean="0"/>
              <a:t>স্কাউট</a:t>
            </a:r>
            <a:r>
              <a:rPr lang="en-US" dirty="0" smtClean="0"/>
              <a:t> </a:t>
            </a:r>
            <a:r>
              <a:rPr lang="en-US" dirty="0" err="1" smtClean="0"/>
              <a:t>দের</a:t>
            </a:r>
            <a:r>
              <a:rPr lang="en-US" dirty="0" smtClean="0"/>
              <a:t> </a:t>
            </a:r>
            <a:r>
              <a:rPr lang="en-US" dirty="0" err="1" smtClean="0"/>
              <a:t>মাধ্যমে</a:t>
            </a:r>
            <a:r>
              <a:rPr lang="en-US" dirty="0" smtClean="0"/>
              <a:t> </a:t>
            </a:r>
            <a:r>
              <a:rPr lang="en-US" dirty="0" err="1" smtClean="0"/>
              <a:t>প্রতিটি</a:t>
            </a:r>
            <a:r>
              <a:rPr lang="en-US" dirty="0" smtClean="0"/>
              <a:t> </a:t>
            </a:r>
            <a:r>
              <a:rPr lang="en-US" dirty="0" err="1" smtClean="0"/>
              <a:t>ওয়ার্ড</a:t>
            </a:r>
            <a:r>
              <a:rPr lang="en-US" dirty="0" smtClean="0"/>
              <a:t> এ </a:t>
            </a:r>
            <a:r>
              <a:rPr lang="en-US" dirty="0" err="1" smtClean="0"/>
              <a:t>সচেতনতা</a:t>
            </a:r>
            <a:r>
              <a:rPr lang="en-US" dirty="0" smtClean="0"/>
              <a:t> </a:t>
            </a:r>
            <a:r>
              <a:rPr lang="en-US" dirty="0" err="1" smtClean="0"/>
              <a:t>বাড়ানো</a:t>
            </a:r>
            <a:r>
              <a:rPr lang="en-US" dirty="0" smtClean="0"/>
              <a:t>।</a:t>
            </a:r>
          </a:p>
          <a:p>
            <a:pPr>
              <a:buFont typeface="Wingdings" pitchFamily="2" charset="2"/>
              <a:buChar char="q"/>
            </a:pPr>
            <a:r>
              <a:rPr lang="en-US" dirty="0"/>
              <a:t> </a:t>
            </a:r>
            <a:r>
              <a:rPr lang="en-US" dirty="0" err="1" smtClean="0"/>
              <a:t>ফেইসবুক</a:t>
            </a:r>
            <a:r>
              <a:rPr lang="en-US" dirty="0" smtClean="0"/>
              <a:t>, </a:t>
            </a:r>
            <a:r>
              <a:rPr lang="en-US" dirty="0" err="1" smtClean="0"/>
              <a:t>ইউটিউব</a:t>
            </a:r>
            <a:r>
              <a:rPr lang="en-US" dirty="0"/>
              <a:t> </a:t>
            </a:r>
            <a:r>
              <a:rPr lang="en-US" dirty="0" err="1" smtClean="0"/>
              <a:t>চ্যানেল</a:t>
            </a:r>
            <a:r>
              <a:rPr lang="en-US" dirty="0"/>
              <a:t> </a:t>
            </a:r>
            <a:r>
              <a:rPr lang="en-US" dirty="0" err="1" smtClean="0"/>
              <a:t>এর</a:t>
            </a:r>
            <a:r>
              <a:rPr lang="en-US" dirty="0" smtClean="0"/>
              <a:t> </a:t>
            </a:r>
            <a:r>
              <a:rPr lang="en-US" dirty="0" err="1" smtClean="0"/>
              <a:t>মাধ্যমে</a:t>
            </a:r>
            <a:r>
              <a:rPr lang="en-US" dirty="0" smtClean="0"/>
              <a:t> </a:t>
            </a:r>
            <a:r>
              <a:rPr lang="en-US" dirty="0" err="1" smtClean="0"/>
              <a:t>জনসচেতনতা</a:t>
            </a:r>
            <a:r>
              <a:rPr lang="en-US" dirty="0" smtClean="0"/>
              <a:t> </a:t>
            </a:r>
            <a:r>
              <a:rPr lang="en-US" dirty="0" err="1" smtClean="0"/>
              <a:t>চালানো</a:t>
            </a:r>
            <a:r>
              <a:rPr lang="en-US" dirty="0" smtClean="0"/>
              <a:t>। </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295400"/>
            <a:ext cx="8686800" cy="3200400"/>
          </a:xfrm>
        </p:spPr>
        <p:txBody>
          <a:bodyPr>
            <a:normAutofit/>
          </a:bodyPr>
          <a:lstStyle/>
          <a:p>
            <a:r>
              <a:rPr lang="as-IN" i="1" dirty="0"/>
              <a:t>একমাত্র সচেতনতা ও প্রতিরোধের মাধ্যমেই ডেঙ্গুর হাত থেকে বাঁচা সম্ভব। </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33599"/>
            <a:ext cx="8229600" cy="1600201"/>
          </a:xfrm>
        </p:spPr>
        <p:txBody>
          <a:bodyPr>
            <a:normAutofit/>
          </a:bodyPr>
          <a:lstStyle/>
          <a:p>
            <a:pPr>
              <a:buNone/>
            </a:pPr>
            <a:r>
              <a:rPr lang="en-US" sz="6000" dirty="0" smtClean="0"/>
              <a:t>                </a:t>
            </a:r>
            <a:r>
              <a:rPr lang="en-US" sz="6000" dirty="0" err="1" smtClean="0"/>
              <a:t>ধন্যবাদ</a:t>
            </a:r>
            <a:endParaRPr lang="en-US" sz="6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28600"/>
            <a:ext cx="8077200" cy="1905000"/>
          </a:xfrm>
        </p:spPr>
        <p:txBody>
          <a:bodyPr>
            <a:noAutofit/>
          </a:bodyPr>
          <a:lstStyle/>
          <a:p>
            <a:r>
              <a:rPr lang="as-IN" sz="6000" dirty="0"/>
              <a:t>ডেঙ্গু </a:t>
            </a:r>
            <a:br>
              <a:rPr lang="as-IN" sz="6000" dirty="0"/>
            </a:br>
            <a:endParaRPr lang="en-US" sz="6000" dirty="0"/>
          </a:p>
        </p:txBody>
      </p:sp>
      <p:sp>
        <p:nvSpPr>
          <p:cNvPr id="3" name="Subtitle 2"/>
          <p:cNvSpPr>
            <a:spLocks noGrp="1"/>
          </p:cNvSpPr>
          <p:nvPr>
            <p:ph type="subTitle" idx="1"/>
          </p:nvPr>
        </p:nvSpPr>
        <p:spPr>
          <a:xfrm>
            <a:off x="990600" y="2057400"/>
            <a:ext cx="7620000" cy="2362200"/>
          </a:xfrm>
        </p:spPr>
        <p:txBody>
          <a:bodyPr/>
          <a:lstStyle/>
          <a:p>
            <a:r>
              <a:rPr lang="as-IN" b="1" i="1" dirty="0"/>
              <a:t> </a:t>
            </a:r>
            <a:endParaRPr lang="en-US" b="1" dirty="0"/>
          </a:p>
        </p:txBody>
      </p:sp>
      <p:pic>
        <p:nvPicPr>
          <p:cNvPr id="2050" name="Picture 2"/>
          <p:cNvPicPr>
            <a:picLocks noChangeAspect="1" noChangeArrowheads="1"/>
          </p:cNvPicPr>
          <p:nvPr/>
        </p:nvPicPr>
        <p:blipFill>
          <a:blip r:embed="rId2"/>
          <a:srcRect/>
          <a:stretch>
            <a:fillRect/>
          </a:stretch>
        </p:blipFill>
        <p:spPr bwMode="auto">
          <a:xfrm>
            <a:off x="533400" y="1371600"/>
            <a:ext cx="8305800" cy="5181599"/>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324600"/>
          </a:xfrm>
        </p:spPr>
        <p:txBody>
          <a:bodyPr>
            <a:normAutofit/>
          </a:bodyPr>
          <a:lstStyle/>
          <a:p>
            <a:r>
              <a:rPr lang="as-IN" dirty="0"/>
              <a:t>ডেঙ্গু জ্বরের উৎপত্তি ডেঙ্গু ভাইরাসের মাধ্যমে এবং এই ভাইরাসবাহিত এডিস ইজিপ্টাই নামক মশার কামড়ে হয়ে থাকে। </a:t>
            </a:r>
            <a:endParaRPr lang="en-US" dirty="0" smtClean="0"/>
          </a:p>
          <a:p>
            <a:r>
              <a:rPr lang="as-IN" dirty="0" smtClean="0"/>
              <a:t>ডেঙ্গু </a:t>
            </a:r>
            <a:r>
              <a:rPr lang="as-IN" dirty="0"/>
              <a:t>জ্বরের জীবাণুবাহী মশা কোনো ব্যক্তিকে কামড়ালে সেই ব্যক্তি চার থেকে ছয়দিনের মধ্যে ডেঙ্গু জ্বরে আক্রান্ত হয়। এবার এই আক্রান্ত ব্যক্তিকে কোনো জীবাণুবিহীন এডিস মশা কামড়ালে সেই মশাটি ডেঙ্গু জ্বরের জীবাণুবাহী মশায় পরিণত হয়। </a:t>
            </a:r>
            <a:endParaRPr lang="en-US" dirty="0"/>
          </a:p>
          <a:p>
            <a:r>
              <a:rPr lang="as-IN" dirty="0" smtClean="0"/>
              <a:t>এভাবে </a:t>
            </a:r>
            <a:r>
              <a:rPr lang="as-IN" dirty="0"/>
              <a:t>একজন থেকে অন্যজনে মশার মাধ্যমে ডেঙ্গু ছড়িয়ে থাকে। </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66800"/>
          </a:xfrm>
        </p:spPr>
        <p:txBody>
          <a:bodyPr>
            <a:noAutofit/>
          </a:bodyPr>
          <a:lstStyle/>
          <a:p>
            <a:r>
              <a:rPr lang="as-IN" sz="4000" b="1" u="sng" dirty="0"/>
              <a:t>ডেঙ্গু জ্বর কখন ও কাদের বেশি হয়</a:t>
            </a:r>
            <a:r>
              <a:rPr lang="as-IN" sz="4000" u="sng" dirty="0" smtClean="0"/>
              <a:t/>
            </a:r>
            <a:br>
              <a:rPr lang="as-IN" sz="4000" u="sng" dirty="0" smtClean="0"/>
            </a:br>
            <a:endParaRPr lang="en-US" sz="4000" u="sng" dirty="0"/>
          </a:p>
        </p:txBody>
      </p:sp>
      <p:sp>
        <p:nvSpPr>
          <p:cNvPr id="3" name="Content Placeholder 2"/>
          <p:cNvSpPr>
            <a:spLocks noGrp="1"/>
          </p:cNvSpPr>
          <p:nvPr>
            <p:ph idx="1"/>
          </p:nvPr>
        </p:nvSpPr>
        <p:spPr>
          <a:xfrm>
            <a:off x="457200" y="1143000"/>
            <a:ext cx="8229600" cy="5410200"/>
          </a:xfrm>
        </p:spPr>
        <p:txBody>
          <a:bodyPr>
            <a:normAutofit/>
          </a:bodyPr>
          <a:lstStyle/>
          <a:p>
            <a:pPr>
              <a:buFont typeface="Wingdings" pitchFamily="2" charset="2"/>
              <a:buChar char="q"/>
            </a:pPr>
            <a:r>
              <a:rPr lang="as-IN" dirty="0"/>
              <a:t>মে থেকে সেপ্টেম্বর পর্যন্ত, বিশেষ করে গরম এবং বর্ষার সময়ে ডেঙ্গু জ্বরের প্রকোপ বেশি থাকে। </a:t>
            </a:r>
            <a:endParaRPr lang="en-US" dirty="0" smtClean="0"/>
          </a:p>
          <a:p>
            <a:pPr>
              <a:buFont typeface="Wingdings" pitchFamily="2" charset="2"/>
              <a:buChar char="q"/>
            </a:pPr>
            <a:r>
              <a:rPr lang="as-IN" dirty="0" smtClean="0"/>
              <a:t>শীতকালে </a:t>
            </a:r>
            <a:r>
              <a:rPr lang="as-IN" dirty="0"/>
              <a:t>সাধারণত এই জ্বর হয় না বললেই চলে। শীতে লার্ভা অবস্থায় এই মশা অনেক দিন বেঁচে থাকতে পারে। </a:t>
            </a:r>
            <a:endParaRPr lang="en-US" dirty="0" smtClean="0"/>
          </a:p>
          <a:p>
            <a:pPr>
              <a:buFont typeface="Wingdings" pitchFamily="2" charset="2"/>
              <a:buChar char="q"/>
            </a:pPr>
            <a:r>
              <a:rPr lang="as-IN" dirty="0" smtClean="0"/>
              <a:t>বর্ষার শুরুতে </a:t>
            </a:r>
            <a:r>
              <a:rPr lang="as-IN" dirty="0"/>
              <a:t>সেগুলো থেকে নতুন করে ডেঙ্গু ভাইরাসবাহিত মশা বিস্তার লাভ করে। </a:t>
            </a:r>
            <a:endParaRPr lang="en-US" dirty="0"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lnSpcReduction="10000"/>
          </a:bodyPr>
          <a:lstStyle/>
          <a:p>
            <a:pPr>
              <a:buFont typeface="Wingdings" pitchFamily="2" charset="2"/>
              <a:buChar char="q"/>
            </a:pPr>
            <a:r>
              <a:rPr lang="as-IN" dirty="0" smtClean="0"/>
              <a:t>সাধারণত শহর অঞ্চলে, অভিজাত এলাকায়, বড় বড় দালান কোঠায় এই প্রাদুর্ভাব বেশি, তাই ডেঙ্গু জ্বরও এই এলাকার বাসিন্দাদের বেশি হয়। </a:t>
            </a:r>
            <a:endParaRPr lang="en-US" dirty="0" smtClean="0"/>
          </a:p>
          <a:p>
            <a:pPr>
              <a:buFont typeface="Wingdings" pitchFamily="2" charset="2"/>
              <a:buChar char="q"/>
            </a:pPr>
            <a:r>
              <a:rPr lang="as-IN" dirty="0" smtClean="0"/>
              <a:t>বস্তিতে বা গ্রামে বসবাসরত লোকজনের ডেঙ্গু কম হয়। </a:t>
            </a:r>
            <a:endParaRPr lang="en-US" dirty="0" smtClean="0"/>
          </a:p>
          <a:p>
            <a:pPr>
              <a:buFont typeface="Wingdings" pitchFamily="2" charset="2"/>
              <a:buChar char="q"/>
            </a:pPr>
            <a:r>
              <a:rPr lang="as-IN" dirty="0" smtClean="0"/>
              <a:t>ডেঙ্গু ভাইরাস চার ধরনের হয়। তাই ডেঙ্গু জ্বরও চারবার হতে পারে। তবে যারা আগেও ডেঙ্গু জ্বরে আক্রান্ত হয়েছে, তাদের ক্ষেত্রে পরবর্তী সময়ে রোগটি হলে সেটি মারাত্মক হওয়ার ঝুঁকি থাকে। বিশেষ করে শিশুদের ক্ষেত্রে এটি বেশি দেখা যায়। </a:t>
            </a:r>
            <a:endParaRPr lang="en-US" dirty="0" smtClean="0"/>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s-IN" b="1" dirty="0"/>
              <a:t>প্রতিরোধ</a:t>
            </a:r>
            <a:r>
              <a:rPr lang="as-IN" dirty="0" smtClean="0"/>
              <a:t/>
            </a:r>
            <a:br>
              <a:rPr lang="as-IN" dirty="0" smtClean="0"/>
            </a:br>
            <a:endParaRPr lang="en-US" dirty="0"/>
          </a:p>
        </p:txBody>
      </p:sp>
      <p:sp>
        <p:nvSpPr>
          <p:cNvPr id="7" name="Content Placeholder 6"/>
          <p:cNvSpPr>
            <a:spLocks noGrp="1"/>
          </p:cNvSpPr>
          <p:nvPr>
            <p:ph idx="1"/>
          </p:nvPr>
        </p:nvSpPr>
        <p:spPr>
          <a:xfrm>
            <a:off x="457200" y="1600200"/>
            <a:ext cx="8229600" cy="5029200"/>
          </a:xfrm>
        </p:spPr>
        <p:txBody>
          <a:bodyPr>
            <a:noAutofit/>
          </a:bodyPr>
          <a:lstStyle/>
          <a:p>
            <a:r>
              <a:rPr lang="as-IN" sz="2400" dirty="0"/>
              <a:t>ডেঙ্গু জ্বর প্রতিরোধের মূল মন্ত্রই হলো এডিস মশার বিস্তার রোধ এবং এই মশা যেন কামড়াতে না পারে তার ব্যবস্থা করা</a:t>
            </a:r>
            <a:r>
              <a:rPr lang="as-IN" sz="2400" dirty="0" smtClean="0"/>
              <a:t>।</a:t>
            </a:r>
            <a:endParaRPr lang="en-US" sz="2400" dirty="0"/>
          </a:p>
          <a:p>
            <a:pPr>
              <a:buNone/>
            </a:pPr>
            <a:endParaRPr lang="en-US" sz="2400" dirty="0" smtClean="0"/>
          </a:p>
          <a:p>
            <a:r>
              <a:rPr lang="as-IN" sz="2400" dirty="0" smtClean="0"/>
              <a:t> </a:t>
            </a:r>
            <a:r>
              <a:rPr lang="as-IN" sz="2400" dirty="0"/>
              <a:t>মনে রাখতে হবে, এডিস একটি ভদ্র মশা, অভিজাত এলাকায়, বড় বড়, সুন্দর সুন্দর দালান কোঠায় এরা বসবাস করে। স্বচ্ছ পরিষ্কার পানিতে এরা ডিম পাড়ে</a:t>
            </a:r>
            <a:r>
              <a:rPr lang="as-IN" sz="2400" dirty="0" smtClean="0"/>
              <a:t>।</a:t>
            </a:r>
            <a:endParaRPr lang="en-US" sz="2400" dirty="0" smtClean="0"/>
          </a:p>
          <a:p>
            <a:pPr>
              <a:buNone/>
            </a:pPr>
            <a:endParaRPr lang="en-US" sz="2400" dirty="0"/>
          </a:p>
          <a:p>
            <a:r>
              <a:rPr lang="as-IN" sz="2400" dirty="0" smtClean="0"/>
              <a:t>ময়লা </a:t>
            </a:r>
            <a:r>
              <a:rPr lang="as-IN" sz="2400" dirty="0"/>
              <a:t>দুর্গন্ধযুক্ত ড্রেনের পানি এদের পছন্দসই নয়। তাই ডেঙ্গু প্রতিরোধে এডিস মশার ডিম পাড়ার উপযোগী স্থানগুলোকে পরিষ্কার রাখতে হবে এবং একই সঙ্গে মশা নিধনের জন্য প্রয়োজনীয় ব্যবস্থা নিতে হবে।</a:t>
            </a:r>
            <a:endParaRPr lang="en-US" sz="2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867400"/>
          </a:xfrm>
        </p:spPr>
        <p:txBody>
          <a:bodyPr>
            <a:normAutofit fontScale="85000" lnSpcReduction="20000"/>
          </a:bodyPr>
          <a:lstStyle/>
          <a:p>
            <a:pPr>
              <a:lnSpc>
                <a:spcPct val="170000"/>
              </a:lnSpc>
              <a:buFont typeface="Wingdings" pitchFamily="2" charset="2"/>
              <a:buChar char="q"/>
            </a:pPr>
            <a:r>
              <a:rPr lang="as-IN" dirty="0"/>
              <a:t>বাড়ির আশপাশের ঝোঁপঝাড়, জঙ্গল, জলাশয় ইত্যাদি পরিষ্কার-পরিচ্ছন্ন রাখতে হবে</a:t>
            </a:r>
            <a:r>
              <a:rPr lang="as-IN" dirty="0" smtClean="0"/>
              <a:t>।</a:t>
            </a:r>
            <a:endParaRPr lang="en-US" dirty="0" smtClean="0"/>
          </a:p>
          <a:p>
            <a:pPr>
              <a:lnSpc>
                <a:spcPct val="170000"/>
              </a:lnSpc>
              <a:buFont typeface="Wingdings" pitchFamily="2" charset="2"/>
              <a:buChar char="q"/>
            </a:pPr>
            <a:r>
              <a:rPr lang="as-IN" dirty="0" smtClean="0"/>
              <a:t> যেহেতু </a:t>
            </a:r>
            <a:r>
              <a:rPr lang="as-IN" dirty="0"/>
              <a:t>এডিস মশা মূলত এমন বস্তুর মধ্যে ডিম পাড়ে, যেখানে স্বচ্ছ পানি জমে থাকে। তাই ফুলদানি, অব্যবহৃত কৌটা, ডাবের খোলা, পরিত্যক্ত টায়ার ইত্যাদি সরিয়ে ফেলতে হবে। </a:t>
            </a:r>
            <a:endParaRPr lang="en-US" dirty="0" smtClean="0"/>
          </a:p>
          <a:p>
            <a:pPr>
              <a:lnSpc>
                <a:spcPct val="170000"/>
              </a:lnSpc>
              <a:buFont typeface="Wingdings" pitchFamily="2" charset="2"/>
              <a:buChar char="q"/>
            </a:pPr>
            <a:r>
              <a:rPr lang="as-IN" dirty="0" smtClean="0"/>
              <a:t> ঘরের </a:t>
            </a:r>
            <a:r>
              <a:rPr lang="as-IN" dirty="0"/>
              <a:t>বাথরুমে বা কোথাও জমানো পানি পাঁচদিনের বেশি যেন না থাকে। অ্যাকুয়ারিয়াম, ফ্রিজ বা এয়ারকন্ডিশনারের নিচেও যেন পানি জমে না থাকে</a:t>
            </a:r>
            <a:r>
              <a:rPr lang="as-IN" dirty="0" smtClean="0"/>
              <a:t>।</a:t>
            </a:r>
            <a:endParaRPr lang="en-US" dirty="0"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p:cNvPicPr>
            <a:picLocks noChangeArrowheads="1"/>
          </p:cNvPicPr>
          <p:nvPr/>
        </p:nvPicPr>
        <p:blipFill>
          <a:blip r:embed="rId2"/>
          <a:srcRect/>
          <a:stretch>
            <a:fillRect/>
          </a:stretch>
        </p:blipFill>
        <p:spPr bwMode="auto">
          <a:xfrm>
            <a:off x="914400" y="381000"/>
            <a:ext cx="3076575" cy="2301875"/>
          </a:xfrm>
          <a:prstGeom prst="rect">
            <a:avLst/>
          </a:prstGeom>
          <a:noFill/>
          <a:ln w="12700">
            <a:noFill/>
            <a:miter lim="800000"/>
            <a:headEnd/>
            <a:tailEnd/>
          </a:ln>
          <a:effectLst/>
        </p:spPr>
      </p:pic>
      <p:pic>
        <p:nvPicPr>
          <p:cNvPr id="8" name="Picture 4"/>
          <p:cNvPicPr>
            <a:picLocks noChangeArrowheads="1"/>
          </p:cNvPicPr>
          <p:nvPr/>
        </p:nvPicPr>
        <p:blipFill>
          <a:blip r:embed="rId3"/>
          <a:srcRect l="13887" t="23495" r="16479"/>
          <a:stretch>
            <a:fillRect/>
          </a:stretch>
        </p:blipFill>
        <p:spPr bwMode="auto">
          <a:xfrm>
            <a:off x="457200" y="3810000"/>
            <a:ext cx="2857500" cy="2362200"/>
          </a:xfrm>
          <a:prstGeom prst="rect">
            <a:avLst/>
          </a:prstGeom>
          <a:noFill/>
          <a:ln w="12700">
            <a:noFill/>
            <a:miter lim="800000"/>
            <a:headEnd/>
            <a:tailEnd/>
          </a:ln>
          <a:effectLst/>
        </p:spPr>
      </p:pic>
      <p:pic>
        <p:nvPicPr>
          <p:cNvPr id="9" name="Picture 6"/>
          <p:cNvPicPr>
            <a:picLocks noChangeArrowheads="1"/>
          </p:cNvPicPr>
          <p:nvPr/>
        </p:nvPicPr>
        <p:blipFill>
          <a:blip r:embed="rId4"/>
          <a:srcRect t="4369" r="18398"/>
          <a:stretch>
            <a:fillRect/>
          </a:stretch>
        </p:blipFill>
        <p:spPr bwMode="auto">
          <a:xfrm>
            <a:off x="3581400" y="3352800"/>
            <a:ext cx="2286000" cy="1981200"/>
          </a:xfrm>
          <a:prstGeom prst="rect">
            <a:avLst/>
          </a:prstGeom>
          <a:noFill/>
          <a:ln w="12700">
            <a:noFill/>
            <a:miter lim="800000"/>
            <a:headEnd/>
            <a:tailEnd/>
          </a:ln>
          <a:effectLst/>
        </p:spPr>
      </p:pic>
      <p:pic>
        <p:nvPicPr>
          <p:cNvPr id="10" name="Picture 7"/>
          <p:cNvPicPr>
            <a:picLocks noChangeArrowheads="1"/>
          </p:cNvPicPr>
          <p:nvPr/>
        </p:nvPicPr>
        <p:blipFill>
          <a:blip r:embed="rId5"/>
          <a:srcRect l="7375" t="13730" r="4120" b="27893"/>
          <a:stretch>
            <a:fillRect/>
          </a:stretch>
        </p:blipFill>
        <p:spPr bwMode="auto">
          <a:xfrm>
            <a:off x="6210300" y="4114800"/>
            <a:ext cx="2933700" cy="2362200"/>
          </a:xfrm>
          <a:prstGeom prst="rect">
            <a:avLst/>
          </a:prstGeom>
          <a:noFill/>
          <a:ln w="12700">
            <a:noFill/>
            <a:miter lim="800000"/>
            <a:headEnd/>
            <a:tailEnd/>
          </a:ln>
          <a:effectLst/>
        </p:spPr>
      </p:pic>
      <p:pic>
        <p:nvPicPr>
          <p:cNvPr id="11" name="Picture 8"/>
          <p:cNvPicPr>
            <a:picLocks noChangeArrowheads="1"/>
          </p:cNvPicPr>
          <p:nvPr/>
        </p:nvPicPr>
        <p:blipFill>
          <a:blip r:embed="rId6"/>
          <a:srcRect l="11975" t="4410" b="1324"/>
          <a:stretch>
            <a:fillRect/>
          </a:stretch>
        </p:blipFill>
        <p:spPr bwMode="auto">
          <a:xfrm>
            <a:off x="4572000" y="304800"/>
            <a:ext cx="2963863" cy="2374900"/>
          </a:xfrm>
          <a:prstGeom prst="rect">
            <a:avLst/>
          </a:prstGeom>
          <a:noFill/>
          <a:ln w="12700">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srcRect/>
          <a:stretch>
            <a:fillRect/>
          </a:stretch>
        </p:blipFill>
        <p:spPr bwMode="auto">
          <a:xfrm>
            <a:off x="1066800" y="609600"/>
            <a:ext cx="7238999" cy="5867400"/>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TotalTime>
  <Words>423</Words>
  <Application>Microsoft Office PowerPoint</Application>
  <PresentationFormat>On-screen Show (4:3)</PresentationFormat>
  <Paragraphs>44</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Slide 1</vt:lpstr>
      <vt:lpstr>ডেঙ্গু  </vt:lpstr>
      <vt:lpstr>Slide 3</vt:lpstr>
      <vt:lpstr>ডেঙ্গু জ্বর কখন ও কাদের বেশি হয় </vt:lpstr>
      <vt:lpstr>Slide 5</vt:lpstr>
      <vt:lpstr>প্রতিরোধ </vt:lpstr>
      <vt:lpstr>Slide 7</vt:lpstr>
      <vt:lpstr>Slide 8</vt:lpstr>
      <vt:lpstr>Slide 9</vt:lpstr>
      <vt:lpstr>Slide 10</vt:lpstr>
      <vt:lpstr>Slide 11</vt:lpstr>
      <vt:lpstr>সিটি কর্পোরেশন এর কার্যক্রম</vt:lpstr>
      <vt:lpstr>Slide 13</vt:lpstr>
      <vt:lpstr>Slide 14</vt:lpstr>
      <vt:lpstr>একমাত্র সচেতনতা ও প্রতিরোধের মাধ্যমেই ডেঙ্গুর হাত থেকে বাঁচা সম্ভব। </vt:lpstr>
      <vt:lpstr>Slide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rpcc</dc:creator>
  <cp:lastModifiedBy>rpcc</cp:lastModifiedBy>
  <cp:revision>16</cp:revision>
  <dcterms:created xsi:type="dcterms:W3CDTF">2019-07-29T10:43:39Z</dcterms:created>
  <dcterms:modified xsi:type="dcterms:W3CDTF">2019-08-01T05:12:02Z</dcterms:modified>
</cp:coreProperties>
</file>